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10287000" cx="18288000"/>
  <p:notesSz cx="6858000" cy="9144000"/>
  <p:embeddedFontLst>
    <p:embeddedFont>
      <p:font typeface="Roboto"/>
      <p:regular r:id="rId10"/>
      <p:bold r:id="rId11"/>
      <p:italic r:id="rId12"/>
      <p:boldItalic r:id="rId13"/>
    </p:embeddedFont>
    <p:embeddedFont>
      <p:font typeface="Comfortaa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bold.fntdata"/><Relationship Id="rId10" Type="http://schemas.openxmlformats.org/officeDocument/2006/relationships/font" Target="fonts/Roboto-regular.fntdata"/><Relationship Id="rId13" Type="http://schemas.openxmlformats.org/officeDocument/2006/relationships/font" Target="fonts/Roboto-boldItalic.fntdata"/><Relationship Id="rId12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mfortaa-bold.fntdata"/><Relationship Id="rId14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atentimages.storage.googleapis.com/18/51/f0/90635a609ed319/US5334529.pdf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atents.google.com/patent/GT200400123AA/en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atents.google.com/patent/JP4654308B2/en?q=(modified+coffee+plants)&amp;oq=modified+coffee+plant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1498691824006584475-05334529</a:t>
            </a:r>
            <a:endParaRPr/>
          </a:p>
        </p:txBody>
      </p:sp>
      <p:sp>
        <p:nvSpPr>
          <p:cNvPr id="88" name="Google Shape;88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2b2b1e55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GT200400123AA - MODULATION OF THE LEVELS OF A CAFE FLAVOR PRECURSOR IN GREEN COFFEE BEANS (FRACTIONARY APPLICATION) - Google Patents</a:t>
            </a:r>
            <a:endParaRPr/>
          </a:p>
        </p:txBody>
      </p:sp>
      <p:sp>
        <p:nvSpPr>
          <p:cNvPr id="95" name="Google Shape;95;g32b2b1e5530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04cfab6e9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JP4654308B2 - Coffee composition having stable flavor characteristics and method - Google Patents</a:t>
            </a:r>
            <a:endParaRPr/>
          </a:p>
        </p:txBody>
      </p:sp>
      <p:sp>
        <p:nvSpPr>
          <p:cNvPr id="102" name="Google Shape;102;g304cfab6e98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/>
          <p:nvPr/>
        </p:nvSpPr>
        <p:spPr>
          <a:xfrm>
            <a:off x="635025" y="1294050"/>
            <a:ext cx="6966000" cy="7698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Stably transformed Coffea arabica plant cells, derived from protoplasts and capable of regeneration, are disclosed.</a:t>
            </a:r>
            <a:endParaRPr sz="29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Problem this patent is trying to solve:</a:t>
            </a:r>
            <a:endParaRPr sz="20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Calibri"/>
              <a:buChar char="-"/>
            </a:pPr>
            <a:r>
              <a:rPr lang="en-US" sz="20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lengthy time for fruit development and 2-4 year bean-to-bean generation time (lengthy + costly)</a:t>
            </a:r>
            <a:endParaRPr sz="20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Calibri"/>
              <a:buChar char="-"/>
            </a:pPr>
            <a:r>
              <a:rPr lang="en-US" sz="20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traditional breeding techniques have been unsuccessful because C. arabica is tetraploid, while other species are diploid</a:t>
            </a:r>
            <a:endParaRPr sz="20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Calibri"/>
              <a:buChar char="-"/>
            </a:pPr>
            <a:r>
              <a:rPr lang="en-US" sz="20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Stable genetic modifications</a:t>
            </a:r>
            <a:endParaRPr sz="20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EXPIRED IN 2011- FEE RELATED</a:t>
            </a:r>
            <a:endParaRPr sz="17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2" name="Google Shape;9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0859" y="639834"/>
            <a:ext cx="7640925" cy="887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/>
          <p:nvPr/>
        </p:nvSpPr>
        <p:spPr>
          <a:xfrm>
            <a:off x="809225" y="837450"/>
            <a:ext cx="5284800" cy="8916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MODULATION OF THE LEVELS OF A CAFE FLAVOR PRECURSOR IN GREEN COFFEE BEANS (FRACTIONARY APPLICATION)</a:t>
            </a:r>
            <a:endParaRPr sz="26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published in Guatemala in 2009</a:t>
            </a:r>
            <a:endParaRPr sz="26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9400" y="219300"/>
            <a:ext cx="9999350" cy="4670275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/>
          <p:nvPr/>
        </p:nvSpPr>
        <p:spPr>
          <a:xfrm>
            <a:off x="832250" y="170075"/>
            <a:ext cx="5284800" cy="8916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Coffee composition having stable flavor characteristics and method</a:t>
            </a:r>
            <a:endParaRPr sz="25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Expired in 2022 - Fee Related</a:t>
            </a:r>
            <a:endParaRPr sz="25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825" y="4465275"/>
            <a:ext cx="8414100" cy="554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95775" y="58200"/>
            <a:ext cx="7182425" cy="1061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